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59" r:id="rId3"/>
    <p:sldId id="363" r:id="rId4"/>
    <p:sldId id="351" r:id="rId5"/>
    <p:sldId id="308" r:id="rId6"/>
    <p:sldId id="354" r:id="rId7"/>
    <p:sldId id="357" r:id="rId8"/>
    <p:sldId id="282" r:id="rId9"/>
    <p:sldId id="362" r:id="rId10"/>
    <p:sldId id="370" r:id="rId11"/>
    <p:sldId id="371" r:id="rId12"/>
    <p:sldId id="367" r:id="rId13"/>
    <p:sldId id="369" r:id="rId14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329B6-36A4-4DEA-ACA5-E7F6BD23D82A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F9A41-4865-4F65-A9BC-B1101F9DFA90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74956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566F-4322-1F33-3470-99960E06E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6679B-FD34-C2E3-2A8E-CF51FF9BB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4C780-FCF3-227C-CA67-B38D2299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F5988-CA83-FAEA-7DAD-B69623A8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A2894-25E4-BD67-B74B-D69D8203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8926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E1C6-9D0A-BDD3-2F01-F4A67AEC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0D6DF-7733-5300-39B3-AF7E20835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342FA-A123-7263-910C-397236F0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ED19E-AF52-C6E3-9C53-3E019E1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5B9F5-6FAB-0B66-AC75-1B55978D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7136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DBF04-935D-2C93-25EF-CE793C575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64BDF-1436-1D06-DF09-2B878125F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423AF-82DC-15AB-E451-F268FE144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C5987-A8D4-B6A9-0C63-A9811271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662D-D9F1-2989-14B0-DBDE8E4D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18572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3020-BAB6-A171-6F9A-2ED30E83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7DB1-5590-7DF6-2D26-055E7587A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C4AA-D790-5D83-D72B-07D32A57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A8CA-71B8-14DA-DA6C-C912888F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E5E59-875B-2499-AC2C-62014B9C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76725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D901-F64F-6059-DAB7-C773D682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F7F4A-3D66-872D-C80D-E82F7DC49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A676D-2EEB-EE71-616C-4A373B4E9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2E256-F41E-F5D5-5643-F63FD89B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1D2B4-8354-1F27-9142-702A5B77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62181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51C4-63EC-8099-6F03-FB92E02C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141D-6F83-6C9D-E74D-4FA59883F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22BBF-853A-0813-AA8C-AB29AA924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5E9F1-63E3-75B5-9EA5-94645E08C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E676B-C187-1115-FB0F-4A685103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912A9-20BB-6637-2991-8F534217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0712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9961-758C-A85C-2787-8D01367B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33AD4-1191-8ACF-5D70-12A92408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1DD24-09DE-7AF1-84AF-3208B8094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BF0B7-A26C-4D86-1562-4CC56E136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79FE4-C56C-1744-62A3-F84518627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10753-E00E-0AFB-ADFC-E9F10D22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12ECA-7445-098C-BCEB-74BC9247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A6E12-C5DC-5261-B956-656645DB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3125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CB34-1B75-5DD6-89BC-1B02D1C0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9F98A-52D6-7E56-20BD-988B2E3D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85887-054E-D687-F0AE-485FF4AE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B1F1A-9E52-4119-61E7-261EAE10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6060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65DD1-5234-B527-AB6B-19530F07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B4419-C709-C068-E455-F50728EF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BEE25-FFC5-A401-5C1C-2C425DFC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63352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A0D5-0F51-E79B-CD07-3F856709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AA660-B360-6486-547A-4DCCE135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4FCA4-2CB0-E904-D334-5AAEC7613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48576-08A5-136B-BF42-8F0AF614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4379B-E0A7-4421-A7A0-39EA042A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F6E37-3447-CA8E-B5D5-51207187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1305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EC2D-AA8E-B5AB-4F52-078D04EA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AFD31-7AFA-2416-CF89-711513BB57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AF19A-6329-DB32-A1BC-63A05BF57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A48E4-916F-9199-8E91-29E2FFEE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2EA1F-23CC-E0E4-4F8D-FA17532F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E58D6-0921-F5DF-8C1C-A904AF93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58687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9E738-ACD5-F5F5-E33F-2458F507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CBA89-23EB-0AB3-8CBC-FDD60023B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E6A83-F061-697D-6628-E0F37A843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FE19F-C530-49F1-A888-5428C693102E}" type="datetimeFigureOut">
              <a:rPr lang="en-CY" smtClean="0"/>
              <a:t>11/30/2025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BAD44-7744-C11F-C224-A80AEE81A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F3CB-34A6-D7A4-41F4-483AA59F8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E5FE-BE7A-43F7-A0C5-F2E6E3248E55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31801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linguistico.blogspot.com/2017/03/proyecto-para-4-eso-b1-advertising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etective-searching-man-search-1424831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esearchleap.com/study-on-factors-that-impede-the-success-of-retail-and-wholesale-industry-a-case-study-on-consumer-selection-decision-towards-retail-business-at-alor-setar-kedah/stock-home-hardware-market11/" TargetMode="External"/><Relationship Id="rId13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4.jpg"/><Relationship Id="rId12" Type="http://schemas.openxmlformats.org/officeDocument/2006/relationships/hyperlink" Target="https://pixnio.com/miscellaneous/marketplace-shop-supermarket-vegetable-fruit-food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holesale_marketing_of_food" TargetMode="External"/><Relationship Id="rId11" Type="http://schemas.openxmlformats.org/officeDocument/2006/relationships/image" Target="../media/image16.jpg"/><Relationship Id="rId5" Type="http://schemas.openxmlformats.org/officeDocument/2006/relationships/image" Target="../media/image13.jpg"/><Relationship Id="rId10" Type="http://schemas.openxmlformats.org/officeDocument/2006/relationships/hyperlink" Target="https://commons.wikimedia.org/wiki/File:Audimas_retail_store.jpg" TargetMode="External"/><Relationship Id="rId4" Type="http://schemas.openxmlformats.org/officeDocument/2006/relationships/hyperlink" Target="https://courses.lumenlearning.com/wmopen-retailmanagement/chapter/retailer-classification/" TargetMode="External"/><Relationship Id="rId9" Type="http://schemas.openxmlformats.org/officeDocument/2006/relationships/image" Target="../media/image15.jpg"/><Relationship Id="rId14" Type="http://schemas.openxmlformats.org/officeDocument/2006/relationships/hyperlink" Target="http://www.publicity21.com/2020/07/zara-ya-tiene-fecha-para-abrir-su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etective-searching-man-search-1424831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E37F5E0C-C682-49FA-9602-67BFCDDAD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8" r="-1" b="19019"/>
          <a:stretch/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EC05E-435C-381F-E20E-C4A8010E6D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60742" y="754840"/>
            <a:ext cx="4001034" cy="2757748"/>
          </a:xfrm>
        </p:spPr>
        <p:txBody>
          <a:bodyPr>
            <a:normAutofit/>
          </a:bodyPr>
          <a:lstStyle/>
          <a:p>
            <a:pPr lvl="0"/>
            <a:r>
              <a:rPr lang="el-GR" sz="3800" b="1" i="1" dirty="0">
                <a:latin typeface="Georgia" pitchFamily="18"/>
              </a:rPr>
              <a:t>Γνωριμία με το μάθημα των Εμπορικών και Μάρκετινγκ</a:t>
            </a:r>
            <a:endParaRPr lang="en-US" sz="3800" dirty="0"/>
          </a:p>
        </p:txBody>
      </p:sp>
      <p:pic>
        <p:nvPicPr>
          <p:cNvPr id="6" name="Picture 5" descr="A cover of a book&#10;&#10;Description automatically generated">
            <a:extLst>
              <a:ext uri="{FF2B5EF4-FFF2-40B4-BE49-F238E27FC236}">
                <a16:creationId xmlns:a16="http://schemas.microsoft.com/office/drawing/2014/main" id="{1518E2F5-C4EB-4C52-AE0B-5E5B02D8A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" r="2" b="20044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B71CD-8785-C723-D455-7DA8E9D5C65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251576" y="6356350"/>
            <a:ext cx="2102224" cy="365125"/>
          </a:xfrm>
          <a:prstGeom prst="rect">
            <a:avLst/>
          </a:prstGeom>
        </p:spPr>
        <p:txBody>
          <a:bodyPr vert="horz" lIns="91440" tIns="45720" rIns="91440" bIns="45720" anchorCtr="0" compatLnSpc="1">
            <a:norm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</a:pPr>
            <a:fld id="{13A6CB44-3270-4C4D-A020-01EEC98025CC}" type="slidenum">
              <a:rPr lang="en-GB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YTDown.com_YouTube_Pepsi-Messi-&amp;-Salah-compiten-por-la-ulti_Media_Y7wu2PqOGEQ_001_1080p">
            <a:hlinkClick r:id="" action="ppaction://media"/>
            <a:extLst>
              <a:ext uri="{FF2B5EF4-FFF2-40B4-BE49-F238E27FC236}">
                <a16:creationId xmlns:a16="http://schemas.microsoft.com/office/drawing/2014/main" id="{AD9A4B18-D2C3-03A7-29FB-CE535FADC3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930" y="281844"/>
            <a:ext cx="11190140" cy="6294312"/>
          </a:xfrm>
        </p:spPr>
      </p:pic>
    </p:spTree>
    <p:extLst>
      <p:ext uri="{BB962C8B-B14F-4D97-AF65-F5344CB8AC3E}">
        <p14:creationId xmlns:p14="http://schemas.microsoft.com/office/powerpoint/2010/main" val="9508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YTDown.com_YouTube_Drake-s-Sprite-Spark-Commercial-Hip-Hop_Media_0nBxcMImubk_001_720p">
            <a:hlinkClick r:id="" action="ppaction://media"/>
            <a:extLst>
              <a:ext uri="{FF2B5EF4-FFF2-40B4-BE49-F238E27FC236}">
                <a16:creationId xmlns:a16="http://schemas.microsoft.com/office/drawing/2014/main" id="{935111AF-F78F-46F7-F302-47A001A1AB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682" y="277205"/>
            <a:ext cx="11206635" cy="6303590"/>
          </a:xfrm>
        </p:spPr>
      </p:pic>
    </p:spTree>
    <p:extLst>
      <p:ext uri="{BB962C8B-B14F-4D97-AF65-F5344CB8AC3E}">
        <p14:creationId xmlns:p14="http://schemas.microsoft.com/office/powerpoint/2010/main" val="36824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red and black word cloud&#10;&#10;Description automatically generated">
            <a:extLst>
              <a:ext uri="{FF2B5EF4-FFF2-40B4-BE49-F238E27FC236}">
                <a16:creationId xmlns:a16="http://schemas.microsoft.com/office/drawing/2014/main" id="{99C4D991-7D71-B105-3383-300D2F419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807"/>
          <a:stretch/>
        </p:blipFill>
        <p:spPr bwMode="auto">
          <a:xfrm>
            <a:off x="-12304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3BFC2914-10C0-95C3-1FAC-C81DBBA9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881" y="395350"/>
            <a:ext cx="3822189" cy="18999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Τι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παρατηρείτε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σε αυτές τις διαφημίσεις;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2A2DD-51D5-4002-A3E6-849FF24B7761}"/>
              </a:ext>
            </a:extLst>
          </p:cNvPr>
          <p:cNvSpPr txBox="1"/>
          <p:nvPr/>
        </p:nvSpPr>
        <p:spPr>
          <a:xfrm>
            <a:off x="8060528" y="3245223"/>
            <a:ext cx="3822189" cy="2931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Είναι</a:t>
            </a:r>
            <a:r>
              <a:rPr lang="en-US" sz="2400" dirty="0"/>
              <a:t> διάσημα πρόσωπα που είναι ινδάλματα για πολύ κόσμο.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Ονομάζονται</a:t>
            </a:r>
            <a:br>
              <a:rPr lang="el-GR" sz="2400" dirty="0"/>
            </a:br>
            <a:r>
              <a:rPr lang="en-US" sz="2400" b="1" i="1" dirty="0"/>
              <a:t>ομάδες αναφοράς.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27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CB94A-9EA7-1641-22FA-A97EEB7F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53" y="191101"/>
            <a:ext cx="6428197" cy="1960332"/>
          </a:xfrm>
        </p:spPr>
        <p:txBody>
          <a:bodyPr>
            <a:noAutofit/>
          </a:bodyPr>
          <a:lstStyle/>
          <a:p>
            <a:r>
              <a:rPr lang="el-GR" sz="2400" b="1" i="1" dirty="0">
                <a:latin typeface="+mn-lt"/>
              </a:rPr>
              <a:t>Ακολουθήστε μας σε ένα διαφορετικό μαθησιακό ταξίδι γεμάτο γνώσεις και νέες μαθησιακές εμπειρίες</a:t>
            </a:r>
            <a:br>
              <a:rPr lang="en-GB" sz="2400" b="1" i="1" dirty="0">
                <a:latin typeface="+mn-lt"/>
              </a:rPr>
            </a:br>
            <a:r>
              <a:rPr lang="el-GR" sz="2400" b="1" i="1" dirty="0">
                <a:latin typeface="+mn-lt"/>
              </a:rPr>
              <a:t>γιατί τα εμπορικά και το μάρκετινγκ σας δίνουν πολλαπλές επαγγελματικές προοπτικές.</a:t>
            </a:r>
            <a:br>
              <a:rPr lang="el-GR" sz="2400" dirty="0"/>
            </a:br>
            <a:endParaRPr lang="en-CY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2EC6-F008-BCE3-2A2F-698F0B5E9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49" y="5505450"/>
            <a:ext cx="4765949" cy="124426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l-GR" sz="1800" dirty="0"/>
          </a:p>
          <a:p>
            <a:pPr marL="0" indent="0" algn="ctr">
              <a:buNone/>
            </a:pPr>
            <a:endParaRPr lang="el-GR" sz="1800" b="1" dirty="0"/>
          </a:p>
          <a:p>
            <a:pPr marL="0" indent="0" algn="ctr">
              <a:buNone/>
            </a:pPr>
            <a:r>
              <a:rPr lang="el-GR" sz="2400" b="1" dirty="0"/>
              <a:t>Σας ευχαριστούμε πολύ!!</a:t>
            </a:r>
            <a:endParaRPr lang="en-CY" sz="24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urple sign with white text&#10;&#10;Description automatically generated">
            <a:extLst>
              <a:ext uri="{FF2B5EF4-FFF2-40B4-BE49-F238E27FC236}">
                <a16:creationId xmlns:a16="http://schemas.microsoft.com/office/drawing/2014/main" id="{CDBBC0C6-BC4A-4C4B-AE78-289A41C39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93" y="1700784"/>
            <a:ext cx="3755829" cy="4379976"/>
          </a:xfrm>
          <a:prstGeom prst="rect">
            <a:avLst/>
          </a:prstGeom>
        </p:spPr>
      </p:pic>
      <p:pic>
        <p:nvPicPr>
          <p:cNvPr id="7" name="Επαγγελματικές προοπτικές Μάρκετινγκ">
            <a:hlinkClick r:id="" action="ppaction://media"/>
            <a:extLst>
              <a:ext uri="{FF2B5EF4-FFF2-40B4-BE49-F238E27FC236}">
                <a16:creationId xmlns:a16="http://schemas.microsoft.com/office/drawing/2014/main" id="{1973B2D5-BDC2-4488-BE24-EFF780C5CE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66" y="2336471"/>
            <a:ext cx="5633743" cy="3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B760-4C22-F94B-0E52-8702C82A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76" y="308870"/>
            <a:ext cx="4622351" cy="542171"/>
          </a:xfrm>
        </p:spPr>
        <p:txBody>
          <a:bodyPr anchor="t">
            <a:normAutofit/>
          </a:bodyPr>
          <a:lstStyle/>
          <a:p>
            <a:r>
              <a:rPr lang="el-GR" sz="3200" b="1" dirty="0">
                <a:latin typeface="+mn-lt"/>
              </a:rPr>
              <a:t>ΕΜΠΟΡΙΚΑ (Β’ ΛΥΚΕΙΟΥ)</a:t>
            </a:r>
            <a:endParaRPr lang="en-CY" sz="3200" b="1" dirty="0">
              <a:latin typeface="+mn-lt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BE749-3044-5E32-C4F1-07AE6F733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43" y="851042"/>
            <a:ext cx="5625296" cy="56980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l-GR" sz="1700" dirty="0">
              <a:latin typeface="Georgia" pitchFamily="18" charset="0"/>
              <a:cs typeface="Arial" pitchFamily="34" charset="0"/>
            </a:endParaRPr>
          </a:p>
          <a:p>
            <a:r>
              <a:rPr lang="el-GR" sz="2400" dirty="0">
                <a:cs typeface="Arial" pitchFamily="34" charset="0"/>
              </a:rPr>
              <a:t>Σκοπός του μαθήματος των </a:t>
            </a:r>
            <a:r>
              <a:rPr lang="el-GR" sz="2400" b="1" dirty="0">
                <a:cs typeface="Arial" pitchFamily="34" charset="0"/>
              </a:rPr>
              <a:t>Εμπορικών</a:t>
            </a:r>
            <a:r>
              <a:rPr lang="el-GR" sz="2400" dirty="0">
                <a:cs typeface="Arial" pitchFamily="34" charset="0"/>
              </a:rPr>
              <a:t> είναι να κατανοήσουν οι μαθητές </a:t>
            </a:r>
            <a:br>
              <a:rPr lang="en-GB" sz="2400" dirty="0">
                <a:cs typeface="Arial" pitchFamily="34" charset="0"/>
              </a:rPr>
            </a:br>
            <a:r>
              <a:rPr lang="el-GR" sz="2400" b="1" i="1" u="sng" dirty="0">
                <a:cs typeface="Arial" pitchFamily="34" charset="0"/>
              </a:rPr>
              <a:t>την τεχνική της διεξαγωγής του εμπορίου</a:t>
            </a:r>
            <a:br>
              <a:rPr lang="en-GB" sz="2400" b="1" i="1" u="sng" dirty="0">
                <a:cs typeface="Arial" pitchFamily="34" charset="0"/>
              </a:rPr>
            </a:br>
            <a:r>
              <a:rPr lang="el-GR" sz="2400" dirty="0">
                <a:cs typeface="Arial" pitchFamily="34" charset="0"/>
              </a:rPr>
              <a:t>στη θεωρία και στην πράξη</a:t>
            </a:r>
            <a:r>
              <a:rPr lang="en-GB" sz="2400" dirty="0">
                <a:cs typeface="Arial" pitchFamily="34" charset="0"/>
              </a:rPr>
              <a:t> </a:t>
            </a:r>
            <a:r>
              <a:rPr lang="el-GR" sz="2400" dirty="0">
                <a:cs typeface="Arial" pitchFamily="34" charset="0"/>
              </a:rPr>
              <a:t>(μέσα πληρωμών, τράπεζες, ασφάλειες κ.λπ.).</a:t>
            </a:r>
            <a:endParaRPr lang="en-GB" sz="2400" dirty="0"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l-GR" sz="2000" dirty="0">
              <a:cs typeface="Arial" pitchFamily="34" charset="0"/>
            </a:endParaRPr>
          </a:p>
          <a:p>
            <a:r>
              <a:rPr lang="el-GR" sz="2400" dirty="0"/>
              <a:t>Διαλέξεις και συμμετοχή σε εργαστήρια με σκοπό την ενεργό συμμετοχή των μαθητών.</a:t>
            </a: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endParaRPr lang="el-GR" sz="2400" dirty="0"/>
          </a:p>
          <a:p>
            <a:r>
              <a:rPr lang="el-GR" sz="2400" dirty="0"/>
              <a:t>Εκπαιδευτικές εκδρομές και επισκέψεις.</a:t>
            </a:r>
            <a:endParaRPr lang="en-CY" sz="2400" dirty="0"/>
          </a:p>
        </p:txBody>
      </p:sp>
      <p:pic>
        <p:nvPicPr>
          <p:cNvPr id="5" name="Picture 8" descr="Image result for ÎÎÎ£ÎÎÎ©ÎÎÎ£">
            <a:extLst>
              <a:ext uri="{FF2B5EF4-FFF2-40B4-BE49-F238E27FC236}">
                <a16:creationId xmlns:a16="http://schemas.microsoft.com/office/drawing/2014/main" id="{4BC5C93A-E2EE-7F6A-0BF5-68A1D08A3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5" r="22041"/>
          <a:stretch/>
        </p:blipFill>
        <p:spPr bwMode="auto">
          <a:xfrm>
            <a:off x="6115068" y="10"/>
            <a:ext cx="2999308" cy="41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ÎÎÎ£ÎÎÎ©ÎÎÎ£">
            <a:extLst>
              <a:ext uri="{FF2B5EF4-FFF2-40B4-BE49-F238E27FC236}">
                <a16:creationId xmlns:a16="http://schemas.microsoft.com/office/drawing/2014/main" id="{D6BA94EF-9B92-6310-95C3-911361303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r="22204" b="-3"/>
          <a:stretch/>
        </p:blipFill>
        <p:spPr bwMode="auto">
          <a:xfrm>
            <a:off x="9169799" y="-1"/>
            <a:ext cx="3022201" cy="2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hand holding a phone with a sign&#10;&#10;Description automatically generated">
            <a:extLst>
              <a:ext uri="{FF2B5EF4-FFF2-40B4-BE49-F238E27FC236}">
                <a16:creationId xmlns:a16="http://schemas.microsoft.com/office/drawing/2014/main" id="{9C5334DC-196F-40EC-B8FA-7E99BBE0E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17996" b="3"/>
          <a:stretch/>
        </p:blipFill>
        <p:spPr>
          <a:xfrm>
            <a:off x="6115069" y="4251683"/>
            <a:ext cx="2999308" cy="2606317"/>
          </a:xfrm>
          <a:prstGeom prst="rect">
            <a:avLst/>
          </a:prstGeom>
        </p:spPr>
      </p:pic>
      <p:pic>
        <p:nvPicPr>
          <p:cNvPr id="7" name="Picture 2" descr="Image result for eshopping">
            <a:extLst>
              <a:ext uri="{FF2B5EF4-FFF2-40B4-BE49-F238E27FC236}">
                <a16:creationId xmlns:a16="http://schemas.microsoft.com/office/drawing/2014/main" id="{545F4631-4949-3765-4ED8-B904985D6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5" r="21302" b="2"/>
          <a:stretch/>
        </p:blipFill>
        <p:spPr bwMode="auto">
          <a:xfrm>
            <a:off x="9169798" y="2595385"/>
            <a:ext cx="3022200" cy="426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 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BD80C7E3-3AC1-38AE-A118-FC9AD3751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035" r="-1" b="15750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602DA7E-8C61-3911-E776-638A6690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6612" y="1635760"/>
            <a:ext cx="4660389" cy="4541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5600" b="1" dirty="0"/>
              <a:t>ΜΙΑ ΚΡΥΦΗ ΜΑΤΙΑ</a:t>
            </a:r>
            <a:br>
              <a:rPr lang="en-GB" sz="5600" b="1" dirty="0"/>
            </a:br>
            <a:r>
              <a:rPr lang="el-GR" sz="5600" b="1" dirty="0"/>
              <a:t>ΣΤΗΝ</a:t>
            </a:r>
            <a:r>
              <a:rPr lang="en-GB" sz="5600" b="1" dirty="0"/>
              <a:t> </a:t>
            </a:r>
            <a:r>
              <a:rPr lang="el-GR" sz="5600" b="1" dirty="0"/>
              <a:t>ΥΛΗ</a:t>
            </a:r>
            <a:r>
              <a:rPr lang="en-GB" sz="5600" b="1" dirty="0"/>
              <a:t>.</a:t>
            </a:r>
          </a:p>
          <a:p>
            <a:pPr marL="0" indent="0" algn="ctr">
              <a:buNone/>
            </a:pPr>
            <a:r>
              <a:rPr lang="el-GR" sz="5600" b="1" dirty="0"/>
              <a:t> Β΄ΛΥΚΕΙΟΥ</a:t>
            </a:r>
            <a:endParaRPr lang="en-US" sz="5600" b="1" dirty="0"/>
          </a:p>
        </p:txBody>
      </p:sp>
    </p:spTree>
    <p:extLst>
      <p:ext uri="{BB962C8B-B14F-4D97-AF65-F5344CB8AC3E}">
        <p14:creationId xmlns:p14="http://schemas.microsoft.com/office/powerpoint/2010/main" val="11691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507771" y="189006"/>
            <a:ext cx="7134415" cy="779824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l-GR" sz="3600" b="1" i="1" dirty="0">
                <a:latin typeface="Gill Sans Nova" panose="020B0602020104020203" pitchFamily="34" charset="0"/>
              </a:rPr>
              <a:t>Εμπορικά- Δακτυλογραφία </a:t>
            </a:r>
            <a:endParaRPr lang="en-US" sz="3600" b="1" i="1" dirty="0">
              <a:latin typeface="Gill Sans Nova" panose="020B0602020104020203" pitchFamily="34" charset="0"/>
            </a:endParaRPr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Εικόνα 9" descr="A close-up of a hand typing on a keyboard&#10;&#10;Description automatically generated">
            <a:extLst>
              <a:ext uri="{FF2B5EF4-FFF2-40B4-BE49-F238E27FC236}">
                <a16:creationId xmlns:a16="http://schemas.microsoft.com/office/drawing/2014/main" id="{A114CCEF-2C81-4370-BB74-231FBA813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8"/>
          <a:stretch/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57" name="Freeform: Shape 1056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772" y="987747"/>
            <a:ext cx="7134414" cy="57613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300" b="1" i="1" dirty="0">
                <a:cs typeface="Arial" panose="020B0604020202020204" pitchFamily="34" charset="0"/>
              </a:rPr>
              <a:t>H </a:t>
            </a:r>
            <a:r>
              <a:rPr lang="el-GR" sz="2300" b="1" i="1" dirty="0">
                <a:cs typeface="Arial" panose="020B0604020202020204" pitchFamily="34" charset="0"/>
              </a:rPr>
              <a:t>Δακτυλογραφία</a:t>
            </a:r>
            <a:r>
              <a:rPr lang="el-GR" sz="2300" dirty="0">
                <a:cs typeface="Arial" panose="020B0604020202020204" pitchFamily="34" charset="0"/>
              </a:rPr>
              <a:t> είναι χρήσιμη σήμερα γιατί</a:t>
            </a:r>
            <a:br>
              <a:rPr lang="en-GB" sz="2300" dirty="0">
                <a:cs typeface="Arial" panose="020B0604020202020204" pitchFamily="34" charset="0"/>
              </a:rPr>
            </a:br>
            <a:r>
              <a:rPr lang="el-GR" sz="2300" b="1" i="1" u="sng" dirty="0">
                <a:cs typeface="Arial" panose="020B0604020202020204" pitchFamily="34" charset="0"/>
              </a:rPr>
              <a:t>βοηθά</a:t>
            </a:r>
            <a:r>
              <a:rPr lang="el-GR" sz="2300" u="sng" dirty="0">
                <a:cs typeface="Arial" panose="020B0604020202020204" pitchFamily="34" charset="0"/>
              </a:rPr>
              <a:t> </a:t>
            </a:r>
            <a:r>
              <a:rPr lang="el-GR" sz="2300" b="1" i="1" u="sng" dirty="0">
                <a:cs typeface="Arial" panose="020B0604020202020204" pitchFamily="34" charset="0"/>
              </a:rPr>
              <a:t>στη γρήγορη, άψογη και καλαίσθητη παρουσίαση</a:t>
            </a:r>
            <a:r>
              <a:rPr lang="el-GR" sz="2300" b="1" i="1" dirty="0">
                <a:cs typeface="Arial" panose="020B060402020202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300" b="1" i="1" dirty="0">
                <a:cs typeface="Arial" panose="020B0604020202020204" pitchFamily="34" charset="0"/>
              </a:rPr>
              <a:t>των εργασιών και διατριβών των </a:t>
            </a:r>
            <a:r>
              <a:rPr lang="el-GR" sz="2300" dirty="0">
                <a:cs typeface="Arial" panose="020B0604020202020204" pitchFamily="34" charset="0"/>
              </a:rPr>
              <a:t>μαθητών και φοιτητών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300" dirty="0">
                <a:cs typeface="Arial" panose="020B0604020202020204" pitchFamily="34" charset="0"/>
              </a:rPr>
              <a:t>των επαγγελματικών και προσωπικών </a:t>
            </a:r>
            <a:r>
              <a:rPr lang="el-GR" sz="2300" b="1" dirty="0">
                <a:cs typeface="Arial" panose="020B0604020202020204" pitchFamily="34" charset="0"/>
              </a:rPr>
              <a:t>επιστολών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300" dirty="0">
                <a:cs typeface="Arial" panose="020B0604020202020204" pitchFamily="34" charset="0"/>
              </a:rPr>
              <a:t>του ηλεκτρονικό ταχυδρομείο (</a:t>
            </a:r>
            <a:r>
              <a:rPr lang="el-GR" sz="2300" b="1" dirty="0">
                <a:cs typeface="Arial" panose="020B0604020202020204" pitchFamily="34" charset="0"/>
              </a:rPr>
              <a:t>email</a:t>
            </a:r>
            <a:r>
              <a:rPr lang="el-GR" sz="2300" dirty="0">
                <a:cs typeface="Arial" panose="020B0604020202020204" pitchFamily="34" charset="0"/>
              </a:rPr>
              <a:t>)·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300" dirty="0">
                <a:cs typeface="Arial" panose="020B0604020202020204" pitchFamily="34" charset="0"/>
              </a:rPr>
              <a:t>όλου του είδους εμπορικά, οικονομικά, νομικά και άλλα </a:t>
            </a:r>
            <a:r>
              <a:rPr lang="el-GR" sz="2300" b="1" dirty="0">
                <a:cs typeface="Arial" panose="020B0604020202020204" pitchFamily="34" charset="0"/>
              </a:rPr>
              <a:t>έγγραφα</a:t>
            </a:r>
            <a:r>
              <a:rPr lang="el-GR" sz="23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l-GR" sz="23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sz="2300" dirty="0">
                <a:cs typeface="Arial" panose="020B0604020202020204" pitchFamily="34" charset="0"/>
              </a:rPr>
              <a:t>Το γεγονός ότι η δι’ αφής μέθοδος επιτρέπει</a:t>
            </a:r>
            <a:r>
              <a:rPr lang="en-GB" sz="2300" dirty="0">
                <a:cs typeface="Arial" panose="020B0604020202020204" pitchFamily="34" charset="0"/>
              </a:rPr>
              <a:t> </a:t>
            </a:r>
            <a:r>
              <a:rPr lang="el-GR" sz="2300" dirty="0">
                <a:cs typeface="Arial" panose="020B0604020202020204" pitchFamily="34" charset="0"/>
              </a:rPr>
              <a:t>τη</a:t>
            </a:r>
            <a:br>
              <a:rPr lang="en-GB" sz="2300" dirty="0">
                <a:cs typeface="Arial" panose="020B0604020202020204" pitchFamily="34" charset="0"/>
              </a:rPr>
            </a:br>
            <a:r>
              <a:rPr lang="el-GR" sz="2300" b="1" u="sng" dirty="0">
                <a:cs typeface="Arial" panose="020B0604020202020204" pitchFamily="34" charset="0"/>
              </a:rPr>
              <a:t>δακτυλογράφηση χωρίς το βλέμμα στο πληκτρολόγιο</a:t>
            </a:r>
            <a:r>
              <a:rPr lang="el-GR" sz="2300" dirty="0">
                <a:cs typeface="Arial" panose="020B0604020202020204" pitchFamily="34" charset="0"/>
              </a:rPr>
              <a:t>,</a:t>
            </a:r>
            <a:br>
              <a:rPr lang="en-GB" sz="2300" dirty="0">
                <a:cs typeface="Arial" panose="020B0604020202020204" pitchFamily="34" charset="0"/>
              </a:rPr>
            </a:br>
            <a:r>
              <a:rPr lang="el-GR" sz="2300" dirty="0">
                <a:cs typeface="Arial" panose="020B0604020202020204" pitchFamily="34" charset="0"/>
              </a:rPr>
              <a:t>σημαίνει</a:t>
            </a:r>
            <a:r>
              <a:rPr lang="en-US" sz="2300" dirty="0">
                <a:cs typeface="Arial" panose="020B060402020202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300" dirty="0">
                <a:cs typeface="Arial" panose="020B0604020202020204" pitchFamily="34" charset="0"/>
              </a:rPr>
              <a:t>καταβολή λιγότερης προσπάθειας και</a:t>
            </a:r>
            <a:endParaRPr lang="en-GB" sz="23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l-GR" sz="2300" dirty="0">
                <a:cs typeface="Arial" panose="020B0604020202020204" pitchFamily="34" charset="0"/>
              </a:rPr>
              <a:t>αυξημένη ταχύτητα, με συνέπεια </a:t>
            </a:r>
            <a:br>
              <a:rPr lang="en-GB" sz="2300" dirty="0">
                <a:cs typeface="Arial" panose="020B0604020202020204" pitchFamily="34" charset="0"/>
              </a:rPr>
            </a:br>
            <a:r>
              <a:rPr lang="el-GR" sz="2300" dirty="0">
                <a:cs typeface="Arial" panose="020B0604020202020204" pitchFamily="34" charset="0"/>
              </a:rPr>
              <a:t>την </a:t>
            </a:r>
            <a:r>
              <a:rPr lang="el-GR" sz="2300" u="sng" dirty="0">
                <a:cs typeface="Arial" panose="020B0604020202020204" pitchFamily="34" charset="0"/>
              </a:rPr>
              <a:t>εξοικονόμηση πολύτιμου χρόνου</a:t>
            </a:r>
            <a:r>
              <a:rPr lang="el-GR" sz="23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TYPING">
            <a:extLst>
              <a:ext uri="{FF2B5EF4-FFF2-40B4-BE49-F238E27FC236}">
                <a16:creationId xmlns:a16="http://schemas.microsoft.com/office/drawing/2014/main" id="{415F2787-2F96-47DB-A2ED-7D1CB0B6A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5" r="-1" b="739"/>
          <a:stretch/>
        </p:blipFill>
        <p:spPr bwMode="auto"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FB896-555C-C6DD-EE86-2F96C882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Πάμε να παίξουμε!!!!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423B4-E04A-5025-F4A3-13BE62F87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3313938"/>
            <a:ext cx="3429000" cy="290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Ας</a:t>
            </a:r>
            <a:r>
              <a:rPr lang="en-US" sz="2400" dirty="0"/>
              <a:t> </a:t>
            </a:r>
            <a:r>
              <a:rPr lang="en-US" sz="2400" dirty="0" err="1"/>
              <a:t>μάθουμε</a:t>
            </a:r>
            <a:r>
              <a:rPr lang="en-US" sz="2400" dirty="0"/>
              <a:t> </a:t>
            </a:r>
            <a:r>
              <a:rPr lang="en-US" sz="2400" dirty="0" err="1"/>
              <a:t>λοι</a:t>
            </a:r>
            <a:r>
              <a:rPr lang="en-US" sz="2400" dirty="0"/>
              <a:t>πόν τι είναι το λιανικό και τι είναι το χονδρικό εμπόριο παρατηρώντας τις εικόνες που ακολουθούν….</a:t>
            </a:r>
          </a:p>
        </p:txBody>
      </p:sp>
      <p:pic>
        <p:nvPicPr>
          <p:cNvPr id="8" name="Picture 7" descr="A red circle with black text&#10;&#10;Description automatically generated">
            <a:extLst>
              <a:ext uri="{FF2B5EF4-FFF2-40B4-BE49-F238E27FC236}">
                <a16:creationId xmlns:a16="http://schemas.microsoft.com/office/drawing/2014/main" id="{80F3DFE0-0E9E-484B-855E-5085894C3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11339"/>
            <a:ext cx="6903720" cy="52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64D4F-EFF0-1038-6B70-2E1A7C93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1042671"/>
          </a:xfrm>
        </p:spPr>
        <p:txBody>
          <a:bodyPr anchor="ctr">
            <a:normAutofit/>
          </a:bodyPr>
          <a:lstStyle/>
          <a:p>
            <a:br>
              <a:rPr lang="en-CY" sz="3600" dirty="0"/>
            </a:br>
            <a:endParaRPr lang="en-CY" sz="2200" dirty="0">
              <a:latin typeface="Gill Sans Nova" panose="020B0602020104020203" pitchFamily="34" charset="0"/>
            </a:endParaRPr>
          </a:p>
        </p:txBody>
      </p:sp>
      <p:pic>
        <p:nvPicPr>
          <p:cNvPr id="2050" name="Picture 2" descr="Wholesale &amp; Retail Industry Expertise | Shaw &amp; Co">
            <a:extLst>
              <a:ext uri="{FF2B5EF4-FFF2-40B4-BE49-F238E27FC236}">
                <a16:creationId xmlns:a16="http://schemas.microsoft.com/office/drawing/2014/main" id="{99C4D991-7D71-B105-3383-300D2F419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b="32575"/>
          <a:stretch/>
        </p:blipFill>
        <p:spPr bwMode="auto">
          <a:xfrm>
            <a:off x="-3070" y="-51673"/>
            <a:ext cx="12191980" cy="269885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42DD-7D31-97D9-FAF7-5D61F0795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3" y="3752849"/>
            <a:ext cx="6921538" cy="13484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2100" dirty="0"/>
          </a:p>
          <a:p>
            <a:pPr marL="0" indent="0">
              <a:buNone/>
            </a:pPr>
            <a:endParaRPr lang="en-CY" sz="1800" dirty="0"/>
          </a:p>
        </p:txBody>
      </p:sp>
      <p:pic>
        <p:nvPicPr>
          <p:cNvPr id="11" name="Picture 10" descr="A large warehouse with lots of boxes and boxes&#10;&#10;Description automatically generated">
            <a:extLst>
              <a:ext uri="{FF2B5EF4-FFF2-40B4-BE49-F238E27FC236}">
                <a16:creationId xmlns:a16="http://schemas.microsoft.com/office/drawing/2014/main" id="{0CC8A8B0-9670-13BC-DEBC-7926AFEB2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99273" y="2977689"/>
            <a:ext cx="2580106" cy="2307779"/>
          </a:xfrm>
          <a:prstGeom prst="rect">
            <a:avLst/>
          </a:prstGeom>
        </p:spPr>
      </p:pic>
      <p:pic>
        <p:nvPicPr>
          <p:cNvPr id="14" name="Picture 13" descr="A large warehouse with lots of boxes and boxes of vegetables&#10;&#10;Description automatically generated">
            <a:extLst>
              <a:ext uri="{FF2B5EF4-FFF2-40B4-BE49-F238E27FC236}">
                <a16:creationId xmlns:a16="http://schemas.microsoft.com/office/drawing/2014/main" id="{1DAD8F54-0DAB-C420-A95E-BA9B06F06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3163" y="3170479"/>
            <a:ext cx="2748052" cy="2260765"/>
          </a:xfrm>
          <a:prstGeom prst="rect">
            <a:avLst/>
          </a:prstGeom>
        </p:spPr>
      </p:pic>
      <p:pic>
        <p:nvPicPr>
          <p:cNvPr id="17" name="Picture 16" descr="A large indoor convention hall with lots of people&#10;&#10;Description automatically generated">
            <a:extLst>
              <a:ext uri="{FF2B5EF4-FFF2-40B4-BE49-F238E27FC236}">
                <a16:creationId xmlns:a16="http://schemas.microsoft.com/office/drawing/2014/main" id="{C80389EB-13DA-6EDF-7A4D-F2355529EE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280579" y="4944234"/>
            <a:ext cx="3060164" cy="18368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A09569-7C11-1DE5-A27B-1719F651F6F4}"/>
              </a:ext>
            </a:extLst>
          </p:cNvPr>
          <p:cNvSpPr txBox="1"/>
          <p:nvPr/>
        </p:nvSpPr>
        <p:spPr>
          <a:xfrm>
            <a:off x="1693363" y="2593905"/>
            <a:ext cx="2435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ΟΜΑΔΑ 1</a:t>
            </a:r>
            <a:endParaRPr lang="en-CY" sz="2800" b="1" dirty="0"/>
          </a:p>
        </p:txBody>
      </p:sp>
      <p:pic>
        <p:nvPicPr>
          <p:cNvPr id="21" name="Picture 20" descr="A store with clothes on swingers&#10;&#10;Description automatically generated">
            <a:extLst>
              <a:ext uri="{FF2B5EF4-FFF2-40B4-BE49-F238E27FC236}">
                <a16:creationId xmlns:a16="http://schemas.microsoft.com/office/drawing/2014/main" id="{F38B5E37-FCCA-BE50-FE2A-1AA9AC4A8D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00218" y="3235442"/>
            <a:ext cx="2959966" cy="23077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434367-759B-2ED8-E75E-87EBCACFA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160184" y="3170479"/>
            <a:ext cx="2844812" cy="22773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59BD9B-178B-182D-C836-83461323B5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574244" y="5543222"/>
            <a:ext cx="3754606" cy="1176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5CB0EF-E98F-1E56-770F-A5FE685A5189}"/>
              </a:ext>
            </a:extLst>
          </p:cNvPr>
          <p:cNvSpPr txBox="1"/>
          <p:nvPr/>
        </p:nvSpPr>
        <p:spPr>
          <a:xfrm>
            <a:off x="7758401" y="2742546"/>
            <a:ext cx="2435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ΟΜΑΔΑ </a:t>
            </a:r>
            <a:r>
              <a:rPr lang="en-GB" sz="2800" b="1" dirty="0"/>
              <a:t>2</a:t>
            </a:r>
            <a:endParaRPr lang="en-CY" sz="2800" b="1" dirty="0"/>
          </a:p>
        </p:txBody>
      </p:sp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id="{712624D4-81D3-FED2-7939-EECFD30DB899}"/>
              </a:ext>
            </a:extLst>
          </p:cNvPr>
          <p:cNvSpPr/>
          <p:nvPr/>
        </p:nvSpPr>
        <p:spPr>
          <a:xfrm>
            <a:off x="3571498" y="731678"/>
            <a:ext cx="5702836" cy="2080759"/>
          </a:xfrm>
          <a:prstGeom prst="cloudCallout">
            <a:avLst>
              <a:gd name="adj1" fmla="val -15015"/>
              <a:gd name="adj2" fmla="val 50055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§"/>
            </a:pPr>
            <a:endParaRPr lang="el-GR" sz="16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l-GR" sz="1600" b="1" dirty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endParaRPr lang="el-GR" sz="2000" b="1" dirty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el-GR" sz="2000" b="1" dirty="0">
                <a:latin typeface="Comic Sans MS" panose="030F0702030302020204" pitchFamily="66" charset="0"/>
              </a:rPr>
              <a:t>Ποια ομάδα εικόνων πιστεύετε ότι ανήκει στο χονδρικό εμπόριο και γιατί;</a:t>
            </a:r>
          </a:p>
          <a:p>
            <a:endParaRPr lang="el-GR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CY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63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64D4F-EFF0-1038-6B70-2E1A7C93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50"/>
            <a:ext cx="3290887" cy="1810926"/>
          </a:xfrm>
        </p:spPr>
        <p:txBody>
          <a:bodyPr anchor="ctr">
            <a:normAutofit/>
          </a:bodyPr>
          <a:lstStyle/>
          <a:p>
            <a:br>
              <a:rPr lang="en-CY" sz="3600" dirty="0"/>
            </a:br>
            <a:endParaRPr lang="en-CY" sz="3600" dirty="0"/>
          </a:p>
        </p:txBody>
      </p:sp>
      <p:pic>
        <p:nvPicPr>
          <p:cNvPr id="5" name="Picture 4" descr="Image result for ÎÎÎ£ÎÎÎ©ÎÎÎ£">
            <a:extLst>
              <a:ext uri="{FF2B5EF4-FFF2-40B4-BE49-F238E27FC236}">
                <a16:creationId xmlns:a16="http://schemas.microsoft.com/office/drawing/2014/main" id="{23C4D768-6F81-4C18-9648-E9730D115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9815"/>
          <a:stretch/>
        </p:blipFill>
        <p:spPr bwMode="auto">
          <a:xfrm>
            <a:off x="20" y="-168617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9F08D64-0852-EBA7-41F9-F8FC1FF5F417}"/>
              </a:ext>
            </a:extLst>
          </p:cNvPr>
          <p:cNvSpPr/>
          <p:nvPr/>
        </p:nvSpPr>
        <p:spPr>
          <a:xfrm rot="10800000" flipH="1" flipV="1">
            <a:off x="249901" y="4086223"/>
            <a:ext cx="2939674" cy="132343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Gill Sans Nova" panose="020B0602020104020203" pitchFamily="34" charset="0"/>
              </a:rPr>
              <a:t>Τι είναι οι εισαγωγές εμπορευμάτων;</a:t>
            </a:r>
            <a:endParaRPr lang="en-CY" sz="20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23D41F-7287-70F6-4421-9E874802DD1B}"/>
              </a:ext>
            </a:extLst>
          </p:cNvPr>
          <p:cNvSpPr/>
          <p:nvPr/>
        </p:nvSpPr>
        <p:spPr>
          <a:xfrm rot="10800000" flipH="1" flipV="1">
            <a:off x="5802249" y="3657071"/>
            <a:ext cx="3165745" cy="152019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Gill Sans Nova" panose="020B0602020104020203" pitchFamily="34" charset="0"/>
              </a:rPr>
              <a:t>Τι είναι οι εξαγωγές εμπορευμάτων;</a:t>
            </a:r>
            <a:endParaRPr lang="en-CY" sz="20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7C97B8-9AD4-580A-8DFF-E0740286939D}"/>
              </a:ext>
            </a:extLst>
          </p:cNvPr>
          <p:cNvSpPr/>
          <p:nvPr/>
        </p:nvSpPr>
        <p:spPr>
          <a:xfrm rot="10800000" flipH="1" flipV="1">
            <a:off x="1111171" y="5445441"/>
            <a:ext cx="9684106" cy="1170177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Gill Sans Nova" panose="020B0602020104020203" pitchFamily="34" charset="0"/>
              </a:rPr>
              <a:t>Θα μάθουμε όλη τη πρακτική διαδιακασία που ακολουθείται και στις δύο αυτές περιπτώσεις</a:t>
            </a:r>
            <a:endParaRPr lang="en-CY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19288-5F88-2B99-2700-1BD1CC16A4D9}"/>
              </a:ext>
            </a:extLst>
          </p:cNvPr>
          <p:cNvSpPr txBox="1"/>
          <p:nvPr/>
        </p:nvSpPr>
        <p:spPr>
          <a:xfrm>
            <a:off x="3420458" y="3599954"/>
            <a:ext cx="1996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Μεταφορά προϊόντων απο το εξωτερικό στη χώρα μας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E697F-9D81-3C69-B303-5718B0065540}"/>
              </a:ext>
            </a:extLst>
          </p:cNvPr>
          <p:cNvSpPr txBox="1"/>
          <p:nvPr/>
        </p:nvSpPr>
        <p:spPr>
          <a:xfrm>
            <a:off x="9856170" y="3670722"/>
            <a:ext cx="2284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Μεταφορά προϊόντων προς το εξωτερικό απο τη χώρα μας</a:t>
            </a:r>
            <a:endParaRPr lang="en-US" sz="20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4765B9-A4A2-D85C-43B9-D058260740F7}"/>
              </a:ext>
            </a:extLst>
          </p:cNvPr>
          <p:cNvCxnSpPr/>
          <p:nvPr/>
        </p:nvCxnSpPr>
        <p:spPr>
          <a:xfrm flipV="1">
            <a:off x="2604116" y="4087543"/>
            <a:ext cx="671332" cy="571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AA5457-01AB-0928-DD1E-33AB9AD14B2D}"/>
              </a:ext>
            </a:extLst>
          </p:cNvPr>
          <p:cNvCxnSpPr/>
          <p:nvPr/>
        </p:nvCxnSpPr>
        <p:spPr>
          <a:xfrm flipV="1">
            <a:off x="9113004" y="4195303"/>
            <a:ext cx="671332" cy="571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14775" y="2771091"/>
            <a:ext cx="4667250" cy="387441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000" b="1" i="1" dirty="0">
                <a:latin typeface="+mn-lt"/>
              </a:rPr>
              <a:t>MARKETING (</a:t>
            </a:r>
            <a:r>
              <a:rPr lang="el-GR" sz="2000" b="1" i="1" dirty="0">
                <a:latin typeface="+mn-lt"/>
              </a:rPr>
              <a:t>ΜΑΡΚΕΤΙΝΓΚ Γ΄ΛΥΚΕΙΟΥ</a:t>
            </a:r>
            <a:r>
              <a:rPr lang="en-GB" sz="2000" b="1" i="1" dirty="0">
                <a:latin typeface="+mn-lt"/>
              </a:rPr>
              <a:t>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07580B-2722-4935-BA93-1BDDAB8EC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r="4044" b="4"/>
          <a:stretch/>
        </p:blipFill>
        <p:spPr>
          <a:xfrm>
            <a:off x="1" y="10"/>
            <a:ext cx="4048364" cy="3037612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4098" name="Picture 2" descr="Image result for ÎÎÎ¡ÎÎÎ¤ÎÎÎÎ">
            <a:extLst>
              <a:ext uri="{FF2B5EF4-FFF2-40B4-BE49-F238E27FC236}">
                <a16:creationId xmlns:a16="http://schemas.microsoft.com/office/drawing/2014/main" id="{B15EE23B-8725-4C2D-BB3E-46AEFF323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r="15646" b="-3"/>
          <a:stretch/>
        </p:blipFill>
        <p:spPr bwMode="auto">
          <a:xfrm>
            <a:off x="4048364" y="10"/>
            <a:ext cx="4047893" cy="2795791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6D7C4A-C9F9-4179-BCC5-9B7ED9782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r="14778" b="2"/>
          <a:stretch/>
        </p:blipFill>
        <p:spPr>
          <a:xfrm>
            <a:off x="8096257" y="10"/>
            <a:ext cx="4095743" cy="2795791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1450" y="3472263"/>
            <a:ext cx="11389561" cy="3279518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anose="020B0604020202020204" pitchFamily="34" charset="0"/>
              </a:rPr>
              <a:t>Οι πλέον επιτυχημένες εταιρείες υιοθετούν πολιτικές μάρκετινγκ  που επικεντρώνονται </a:t>
            </a:r>
            <a:r>
              <a:rPr lang="en-GB" sz="2400" dirty="0">
                <a:cs typeface="Arial" panose="020B0604020202020204" pitchFamily="34" charset="0"/>
              </a:rPr>
              <a:t> </a:t>
            </a:r>
            <a:r>
              <a:rPr lang="el-GR" sz="2400" dirty="0">
                <a:cs typeface="Arial" panose="020B0604020202020204" pitchFamily="34" charset="0"/>
              </a:rPr>
              <a:t>στον </a:t>
            </a:r>
            <a:r>
              <a:rPr lang="el-GR" sz="2400" b="1" dirty="0">
                <a:cs typeface="Arial" panose="020B0604020202020204" pitchFamily="34" charset="0"/>
              </a:rPr>
              <a:t>πελάτη-καταναλωτή</a:t>
            </a:r>
            <a:endParaRPr lang="en-GB" sz="2400" b="1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anose="020B0604020202020204" pitchFamily="34" charset="0"/>
              </a:rPr>
              <a:t>Ξοδεύουν πολύ χρόνο και τεράστια ποσά και πόρους ερευνώντας την καθημερινή ζωή των πελατών και στη συνέχεια δημιουργούν και παράγουν </a:t>
            </a:r>
            <a:r>
              <a:rPr lang="el-GR" sz="2400" b="1" dirty="0">
                <a:cs typeface="Arial" panose="020B0604020202020204" pitchFamily="34" charset="0"/>
              </a:rPr>
              <a:t>τα προϊόντα που έχουν αξία για τους πελάτες.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anose="020B0604020202020204" pitchFamily="34" charset="0"/>
              </a:rPr>
              <a:t>Η φιλοσοφία του μάρκετινγκ εστιάζεται στην </a:t>
            </a:r>
            <a:r>
              <a:rPr lang="el-GR" sz="2400" b="1" i="1" dirty="0">
                <a:cs typeface="Arial" panose="020B0604020202020204" pitchFamily="34" charset="0"/>
              </a:rPr>
              <a:t>ικανοποίηση των αναγκών και επιθυμιών του  πελάτη  </a:t>
            </a:r>
            <a:endParaRPr lang="el-GR" sz="2400" i="1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i="1" dirty="0">
                <a:cs typeface="Arial" panose="020B0604020202020204" pitchFamily="34" charset="0"/>
              </a:rPr>
              <a:t>Δημιουργία του </a:t>
            </a:r>
            <a:r>
              <a:rPr lang="el-GR" sz="2400" b="1" i="1" dirty="0">
                <a:cs typeface="Arial" panose="020B0604020202020204" pitchFamily="34" charset="0"/>
              </a:rPr>
              <a:t>σωστού προίοντος</a:t>
            </a:r>
            <a:r>
              <a:rPr lang="el-GR" sz="2400" i="1" dirty="0">
                <a:cs typeface="Arial" panose="020B0604020202020204" pitchFamily="34" charset="0"/>
              </a:rPr>
              <a:t>, στη </a:t>
            </a:r>
            <a:r>
              <a:rPr lang="el-GR" sz="2400" b="1" i="1" dirty="0">
                <a:cs typeface="Arial" panose="020B0604020202020204" pitchFamily="34" charset="0"/>
              </a:rPr>
              <a:t>σωστή τιμή</a:t>
            </a:r>
            <a:r>
              <a:rPr lang="el-GR" sz="2400" i="1" dirty="0">
                <a:cs typeface="Arial" panose="020B0604020202020204" pitchFamily="34" charset="0"/>
              </a:rPr>
              <a:t>, με τη </a:t>
            </a:r>
            <a:r>
              <a:rPr lang="el-GR" sz="2400" b="1" i="1" dirty="0">
                <a:cs typeface="Arial" panose="020B0604020202020204" pitchFamily="34" charset="0"/>
              </a:rPr>
              <a:t>σωστή προώθηση </a:t>
            </a:r>
            <a:r>
              <a:rPr lang="el-GR" sz="2400" i="1" dirty="0">
                <a:cs typeface="Arial" panose="020B0604020202020204" pitchFamily="34" charset="0"/>
              </a:rPr>
              <a:t>και το </a:t>
            </a:r>
            <a:r>
              <a:rPr lang="el-GR" sz="2400" b="1" i="1" dirty="0">
                <a:cs typeface="Arial" panose="020B0604020202020204" pitchFamily="34" charset="0"/>
              </a:rPr>
              <a:t>κατάλληλο δίκτυο διανομής </a:t>
            </a:r>
          </a:p>
        </p:txBody>
      </p:sp>
    </p:spTree>
    <p:extLst>
      <p:ext uri="{BB962C8B-B14F-4D97-AF65-F5344CB8AC3E}">
        <p14:creationId xmlns:p14="http://schemas.microsoft.com/office/powerpoint/2010/main" val="36984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 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BD80C7E3-3AC1-38AE-A118-FC9AD3751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035" r="-1" b="1575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602DA7E-8C61-3911-E776-638A6690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5760"/>
            <a:ext cx="4660389" cy="4541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5600" b="1" dirty="0"/>
              <a:t>ΜΙΑ ΚΡΥΦΗ ΜΑΤΙΑ</a:t>
            </a:r>
            <a:br>
              <a:rPr lang="en-GB" sz="5600" b="1" dirty="0"/>
            </a:br>
            <a:r>
              <a:rPr lang="el-GR" sz="5600" b="1" dirty="0"/>
              <a:t>ΣΤΗΝ ΥΛΗ</a:t>
            </a:r>
            <a:r>
              <a:rPr lang="en-GB" sz="5600" b="1" dirty="0"/>
              <a:t>.</a:t>
            </a:r>
          </a:p>
          <a:p>
            <a:pPr marL="0" indent="0" algn="ctr">
              <a:buNone/>
            </a:pPr>
            <a:r>
              <a:rPr lang="el-GR" sz="5600" b="1" dirty="0"/>
              <a:t> Γ΄ΛΥΚΕΙΟΥ</a:t>
            </a:r>
            <a:endParaRPr lang="en-US" sz="5600" b="1" dirty="0"/>
          </a:p>
        </p:txBody>
      </p:sp>
    </p:spTree>
    <p:extLst>
      <p:ext uri="{BB962C8B-B14F-4D97-AF65-F5344CB8AC3E}">
        <p14:creationId xmlns:p14="http://schemas.microsoft.com/office/powerpoint/2010/main" val="17182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388</Words>
  <Application>Microsoft Office PowerPoint</Application>
  <PresentationFormat>Widescreen</PresentationFormat>
  <Paragraphs>52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Meiryo</vt:lpstr>
      <vt:lpstr>Arial</vt:lpstr>
      <vt:lpstr>Calibri</vt:lpstr>
      <vt:lpstr>Calibri Light</vt:lpstr>
      <vt:lpstr>Comic Sans MS</vt:lpstr>
      <vt:lpstr>Georgia</vt:lpstr>
      <vt:lpstr>Gill Sans Nova</vt:lpstr>
      <vt:lpstr>Wingdings</vt:lpstr>
      <vt:lpstr>Office Theme</vt:lpstr>
      <vt:lpstr>Γνωριμία με το μάθημα των Εμπορικών και Μάρκετινγκ</vt:lpstr>
      <vt:lpstr>ΕΜΠΟΡΙΚΑ (Β’ ΛΥΚΕΙΟΥ)</vt:lpstr>
      <vt:lpstr>PowerPoint Presentation</vt:lpstr>
      <vt:lpstr>Εμπορικά- Δακτυλογραφία </vt:lpstr>
      <vt:lpstr>Πάμε να παίξουμε!!!!</vt:lpstr>
      <vt:lpstr> </vt:lpstr>
      <vt:lpstr> </vt:lpstr>
      <vt:lpstr>MARKETING (ΜΑΡΚΕΤΙΝΓΚ Γ΄ΛΥΚΕΙΟΥ)</vt:lpstr>
      <vt:lpstr>PowerPoint Presentation</vt:lpstr>
      <vt:lpstr>PowerPoint Presentation</vt:lpstr>
      <vt:lpstr>PowerPoint Presentation</vt:lpstr>
      <vt:lpstr>Τι παρατηρείτε σε αυτές τις διαφημίσεις;</vt:lpstr>
      <vt:lpstr>Ακολουθήστε μας σε ένα διαφορετικό μαθησιακό ταξίδι γεμάτο γνώσεις και νέες μαθησιακές εμπειρίες γιατί τα εμπορικά και το μάρκετινγκ σας δίνουν πολλαπλές επαγγελματικές προοπτικές.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ΜΑΡΙΑ ΒΡΥΩΝΗ</dc:creator>
  <cp:lastModifiedBy>ΚΩΝΣΤΑΝΤΙΝΟΣ ΠΑΝΑΓΙΔΗΣ</cp:lastModifiedBy>
  <cp:revision>51</cp:revision>
  <dcterms:created xsi:type="dcterms:W3CDTF">2023-08-22T08:23:20Z</dcterms:created>
  <dcterms:modified xsi:type="dcterms:W3CDTF">2025-11-30T20:13:12Z</dcterms:modified>
</cp:coreProperties>
</file>